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62" r:id="rId3"/>
    <p:sldId id="271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3" r:id="rId12"/>
    <p:sldId id="261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0"/>
    <p:restoredTop sz="94753"/>
  </p:normalViewPr>
  <p:slideViewPr>
    <p:cSldViewPr snapToGrid="0" snapToObjects="1">
      <p:cViewPr>
        <p:scale>
          <a:sx n="110" d="100"/>
          <a:sy n="110" d="100"/>
        </p:scale>
        <p:origin x="136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5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/>
              <a:t>SAND2018-4536 PE</a:t>
            </a:r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Common low-Mach Discretization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Finally, Some Common Unstructured Element Types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To manage complex geometries, hex, </a:t>
            </a:r>
            <a:r>
              <a:rPr lang="en-US" dirty="0" err="1" smtClean="0"/>
              <a:t>tet</a:t>
            </a:r>
            <a:r>
              <a:rPr lang="en-US" dirty="0" smtClean="0"/>
              <a:t>, pyramid, and wedge (or prisms) are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There are also arbitrary </a:t>
            </a:r>
            <a:r>
              <a:rPr lang="en-US" dirty="0" err="1" smtClean="0"/>
              <a:t>polyhedra</a:t>
            </a:r>
            <a:r>
              <a:rPr lang="en-US" dirty="0" smtClean="0"/>
              <a:t> methods (CC) in which </a:t>
            </a:r>
            <a:r>
              <a:rPr lang="en-US" dirty="0" err="1" smtClean="0"/>
              <a:t>polyhedra</a:t>
            </a:r>
            <a:r>
              <a:rPr lang="en-US" dirty="0" smtClean="0"/>
              <a:t> size can be &gt; 10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Activity</a:t>
            </a:r>
            <a:r>
              <a:rPr lang="en-US" dirty="0"/>
              <a:t>: ASC/SNL is focused on reducing meshing time, increasing code usability, and providing a </a:t>
            </a:r>
            <a:r>
              <a:rPr lang="en-US" b="1" dirty="0">
                <a:solidFill>
                  <a:srgbClr val="C91CBD"/>
                </a:solidFill>
              </a:rPr>
              <a:t>Next Generation Simulation</a:t>
            </a:r>
            <a:r>
              <a:rPr lang="en-US" dirty="0">
                <a:solidFill>
                  <a:srgbClr val="C91CBD"/>
                </a:solidFill>
              </a:rPr>
              <a:t> </a:t>
            </a:r>
            <a:r>
              <a:rPr lang="en-US" dirty="0"/>
              <a:t>Capability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3311509"/>
            <a:ext cx="4676572" cy="2872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182" y="6437344"/>
            <a:ext cx="26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Vestas V27 hybrid mesh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274" r="14521" b="2962"/>
          <a:stretch/>
        </p:blipFill>
        <p:spPr>
          <a:xfrm>
            <a:off x="5887054" y="3638681"/>
            <a:ext cx="2081638" cy="2218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0283" y="6018306"/>
            <a:ext cx="270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Very complex geometry!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Various </a:t>
            </a:r>
            <a:r>
              <a:rPr lang="en-US" smtClean="0"/>
              <a:t>Topoliogies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Hex8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Pyramid5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Wedge6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Arbirtrary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53077" y="5805492"/>
            <a:ext cx="574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Higher-order promoted elements (Hex27, Hex64,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Staggered Finite Volume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Stencil for x-velocity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Stencil for y-velocity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of a Staggered Scheme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From a fluids perspective, the operators are ideal, i.e., pressure gradient for momentum is compact, e.g., (P</a:t>
            </a:r>
            <a:r>
              <a:rPr lang="en-US" baseline="-25000" dirty="0" smtClean="0"/>
              <a:t>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</a:t>
            </a:r>
            <a:r>
              <a:rPr lang="en-US" baseline="-25000" dirty="0" smtClean="0"/>
              <a:t>W</a:t>
            </a:r>
            <a:r>
              <a:rPr lang="en-US" dirty="0" smtClean="0"/>
              <a:t>)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x</a:t>
            </a:r>
            <a:r>
              <a:rPr lang="en-US" baseline="30000" dirty="0" smtClean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As will be seen in future lecture topics, the skew-</a:t>
            </a:r>
            <a:r>
              <a:rPr lang="en-US" dirty="0" err="1" smtClean="0"/>
              <a:t>adjoint</a:t>
            </a:r>
            <a:r>
              <a:rPr lang="en-US" dirty="0" smtClean="0"/>
              <a:t> nature of the Divergence operator, </a:t>
            </a:r>
            <a:r>
              <a:rPr lang="en-US" b="1" dirty="0" smtClean="0"/>
              <a:t>D</a:t>
            </a:r>
            <a:r>
              <a:rPr lang="en-US" dirty="0" smtClean="0"/>
              <a:t>, and Gradient operator, </a:t>
            </a:r>
            <a:r>
              <a:rPr lang="en-US" b="1" dirty="0" smtClean="0"/>
              <a:t>G</a:t>
            </a:r>
            <a:r>
              <a:rPr lang="en-US" dirty="0" smtClean="0"/>
              <a:t>, allows for a Laplace operator, </a:t>
            </a:r>
            <a:r>
              <a:rPr lang="en-US" b="1" dirty="0" smtClean="0"/>
              <a:t>L </a:t>
            </a:r>
            <a:r>
              <a:rPr lang="en-US" dirty="0" smtClean="0"/>
              <a:t>=</a:t>
            </a:r>
            <a:r>
              <a:rPr lang="en-US" b="1" dirty="0" smtClean="0"/>
              <a:t> DG</a:t>
            </a:r>
            <a:endParaRPr lang="en-US" b="1" baseline="30000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Frequently, meshing complex geometries can be extremely difficult (consider our V27 example)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92" b="11248"/>
          <a:stretch/>
        </p:blipFill>
        <p:spPr>
          <a:xfrm>
            <a:off x="4305782" y="4003022"/>
            <a:ext cx="4502187" cy="25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low-Mach Discretization Approaches: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FEM provides a machinery to provide accurate </a:t>
            </a:r>
            <a:r>
              <a:rPr lang="en-US" dirty="0" err="1" smtClean="0"/>
              <a:t>discretizations</a:t>
            </a:r>
            <a:r>
              <a:rPr lang="en-US" dirty="0" smtClean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CVFEM is a hybrid method that contains the likeable attributes of both FV </a:t>
            </a:r>
            <a:r>
              <a:rPr lang="en-US" smtClean="0"/>
              <a:t>and FEM (same high-aspect ratio diffusion operator finding)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low-Mach Discretization Approaches: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Control-Volume </a:t>
            </a:r>
            <a:r>
              <a:rPr lang="en-US" dirty="0"/>
              <a:t>Finite Element Method (CVFEM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Staggered arrangement</a:t>
            </a:r>
          </a:p>
          <a:p>
            <a:pPr>
              <a:buFont typeface="Wingdings" charset="2"/>
              <a:buChar char="§"/>
            </a:pPr>
            <a:r>
              <a:rPr lang="en-US"/>
              <a:t> </a:t>
            </a:r>
            <a:r>
              <a:rPr lang="en-US" smtClean="0"/>
              <a:t>Conclusions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 of Discretization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We can also multiple PDE by an arbitrary test function, w, and integrate over a volume,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j-lt"/>
              </a:rPr>
              <a:t>Next, </a:t>
            </a:r>
            <a:r>
              <a:rPr lang="en-US" dirty="0" smtClean="0">
                <a:latin typeface="+mj-lt"/>
              </a:rPr>
              <a:t>integrate by parts and apply </a:t>
            </a:r>
          </a:p>
          <a:p>
            <a:r>
              <a:rPr lang="en-US" dirty="0" smtClean="0">
                <a:latin typeface="+mj-lt"/>
              </a:rPr>
              <a:t>Gauss-Divergence: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Iterate </a:t>
            </a:r>
            <a:r>
              <a:rPr lang="en-US" dirty="0"/>
              <a:t>element cell-centers for volume </a:t>
            </a:r>
            <a:r>
              <a:rPr lang="en-US" dirty="0" smtClean="0"/>
              <a:t>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Iterate element faces for surface flux contribution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Equal-Order Interpolation Cell-Centered (CC) Finite Volume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R</a:t>
            </a:r>
            <a:endParaRPr lang="en-US" baseline="-25000" dirty="0"/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quadrature point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</a:t>
            </a:r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 Order Interpolation Edge-Based Vertex-Centered (EBVC) Finite Volume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summed to node)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Dual-volume definition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Edge-based stencil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R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Failings for Two-State Discretization Methods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Above,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j</a:t>
            </a:r>
            <a:r>
              <a:rPr lang="en-US" dirty="0" err="1" smtClean="0"/>
              <a:t>T</a:t>
            </a:r>
            <a:r>
              <a:rPr lang="en-US" dirty="0" smtClean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Non-orthogonality is simply defined as the </a:t>
            </a:r>
            <a:r>
              <a:rPr lang="en-US" dirty="0" err="1" smtClean="0"/>
              <a:t>mis</a:t>
            </a:r>
            <a:r>
              <a:rPr lang="en-US" dirty="0" smtClean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Several non-orthogonality approaches are available, for the best source, see </a:t>
            </a:r>
            <a:r>
              <a:rPr lang="en-US" dirty="0" err="1" smtClean="0"/>
              <a:t>Jasak</a:t>
            </a:r>
            <a:r>
              <a:rPr lang="en-US" dirty="0" smtClean="0"/>
              <a:t> 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err="1" smtClean="0"/>
              <a:t>Jasak</a:t>
            </a:r>
            <a:r>
              <a:rPr lang="en-US" dirty="0" smtClean="0"/>
              <a:t>, “Error analysis and error estimation for the finite volume method with applications to fluid flow”, Imperial College Dissertation, 1996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 smtClean="0"/>
              <a:t>x</a:t>
            </a:r>
            <a:r>
              <a:rPr lang="en-US" baseline="-25000" smtClean="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Define an underlying nodal basis with the element: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On a -1:1 range, +/- </a:t>
            </a:r>
            <a:r>
              <a:rPr lang="en-US" dirty="0" err="1" smtClean="0"/>
              <a:t>sqrt</a:t>
            </a:r>
            <a:r>
              <a:rPr lang="en-US" dirty="0" smtClean="0"/>
              <a:t>(3)/3</a:t>
            </a:r>
            <a:endParaRPr lang="en-US" dirty="0"/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Iterate </a:t>
            </a:r>
            <a:r>
              <a:rPr lang="en-US" dirty="0"/>
              <a:t>element </a:t>
            </a:r>
            <a:r>
              <a:rPr lang="en-US" dirty="0" smtClean="0"/>
              <a:t>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Note that N can be arbitrary in order (shown here for a linear)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Finite Element Method (FEM)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Hybrid Control-Volume Finite Element Method (CVFEM)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Dual-volume definition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However, define a test function, w, as a piece-wise constant function (</a:t>
            </a:r>
            <a:r>
              <a:rPr lang="en-US" dirty="0" err="1" smtClean="0"/>
              <a:t>Heavyside</a:t>
            </a:r>
            <a:r>
              <a:rPr lang="en-US" dirty="0" smtClean="0"/>
              <a:t>) to be 1 inside the dual volume and 0 outside. Gradient is a </a:t>
            </a:r>
            <a:r>
              <a:rPr lang="en-US" dirty="0"/>
              <a:t>D</a:t>
            </a:r>
            <a:r>
              <a:rPr lang="en-US" dirty="0" smtClean="0"/>
              <a:t>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Control-Volume Finite Element Method 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Since the test-function, w, is different from the underlying basis representation, this method can be considered a </a:t>
            </a:r>
            <a:r>
              <a:rPr lang="en-US" dirty="0" err="1" smtClean="0"/>
              <a:t>Petrov-Galerkin</a:t>
            </a:r>
            <a:r>
              <a:rPr lang="en-US" dirty="0" smtClean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Spectral convergence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Dual-volume for promoted quad4</a:t>
            </a:r>
            <a:endParaRPr lang="en-US"/>
          </a:p>
        </p:txBody>
      </p:sp>
      <p:pic>
        <p:nvPicPr>
          <p:cNvPr id="56" name="Picture 60" descr="t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7608398" y="745728"/>
            <a:ext cx="1007863" cy="97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61" descr="he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6479982" y="361789"/>
            <a:ext cx="1064156" cy="10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1mHePlume_800_P1_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6238" y="3769917"/>
            <a:ext cx="2690023" cy="19558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P=1 (left) and P=4 (right) </a:t>
            </a:r>
          </a:p>
          <a:p>
            <a:pPr algn="ctr"/>
            <a:r>
              <a:rPr lang="en-US" dirty="0" smtClean="0"/>
              <a:t>Helium plume (VR-density)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3553</TotalTime>
  <Words>1985</Words>
  <Application>Microsoft Macintosh PowerPoint</Application>
  <PresentationFormat>On-screen Show (4:3)</PresentationFormat>
  <Paragraphs>192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Cambria Math</vt:lpstr>
      <vt:lpstr>Garamond</vt:lpstr>
      <vt:lpstr>Gill Sans MT</vt:lpstr>
      <vt:lpstr>Mangal</vt:lpstr>
      <vt:lpstr>symbol</vt:lpstr>
      <vt:lpstr>Trebuchet MS</vt:lpstr>
      <vt:lpstr>Wingdings</vt:lpstr>
      <vt:lpstr>Arial</vt:lpstr>
      <vt:lpstr>Sandia2018_4x3</vt:lpstr>
      <vt:lpstr>PowerPoint Presentation</vt:lpstr>
      <vt:lpstr>Common low-Mach Discretization Approaches: Outline</vt:lpstr>
      <vt:lpstr>Fundamentals of Discretization</vt:lpstr>
      <vt:lpstr>Equal-Order Interpolation Cell-Centered (CC) Finite Volume</vt:lpstr>
      <vt:lpstr>Equal Order Interpolation Edge-Based Vertex-Centered (EBVC) Finite Volume</vt:lpstr>
      <vt:lpstr>Typical Failings for Two-State Discretization Methods</vt:lpstr>
      <vt:lpstr>The Finite Element Method (FEM)</vt:lpstr>
      <vt:lpstr>The Hybrid Control-Volume Finite Element Method (CVFEM)</vt:lpstr>
      <vt:lpstr>Control-Volume Finite Element Method Attributes</vt:lpstr>
      <vt:lpstr>Finally, Some Common Unstructured Element Types</vt:lpstr>
      <vt:lpstr>Examples of Various Topoliogies</vt:lpstr>
      <vt:lpstr>Classic Staggered Finite Volume</vt:lpstr>
      <vt:lpstr>Attributes of a Staggered Scheme</vt:lpstr>
      <vt:lpstr>Common low-Mach Discretization Approaches: 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112</cp:revision>
  <cp:lastPrinted>2018-05-04T19:08:00Z</cp:lastPrinted>
  <dcterms:created xsi:type="dcterms:W3CDTF">2017-10-14T01:15:26Z</dcterms:created>
  <dcterms:modified xsi:type="dcterms:W3CDTF">2018-05-08T17:58:35Z</dcterms:modified>
</cp:coreProperties>
</file>